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9" r:id="rId3"/>
    <p:sldId id="275" r:id="rId4"/>
    <p:sldId id="261" r:id="rId5"/>
    <p:sldId id="274" r:id="rId6"/>
    <p:sldId id="260" r:id="rId7"/>
    <p:sldId id="268" r:id="rId8"/>
    <p:sldId id="270" r:id="rId9"/>
    <p:sldId id="264" r:id="rId10"/>
    <p:sldId id="272" r:id="rId11"/>
    <p:sldId id="273" r:id="rId12"/>
    <p:sldId id="271" r:id="rId13"/>
    <p:sldId id="267" r:id="rId14"/>
    <p:sldId id="262" r:id="rId15"/>
    <p:sldId id="265" r:id="rId16"/>
    <p:sldId id="266" r:id="rId17"/>
    <p:sldId id="263" r:id="rId18"/>
    <p:sldId id="269" r:id="rId19"/>
  </p:sldIdLst>
  <p:sldSz cx="12192000" cy="6858000"/>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6" d="100"/>
          <a:sy n="76" d="100"/>
        </p:scale>
        <p:origin x="132"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88393748-687A-4C76-8DEF-BBEC593C1444}" type="datetimeFigureOut">
              <a:rPr lang="de-DE" smtClean="0"/>
              <a:t>19.01.2015</a:t>
            </a:fld>
            <a:endParaRPr lang="de-DE"/>
          </a:p>
        </p:txBody>
      </p:sp>
      <p:sp>
        <p:nvSpPr>
          <p:cNvPr id="4" name="Fußzeilenplatzhalter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E84302D2-C399-4743-A966-E5B880B99D00}" type="slidenum">
              <a:rPr lang="de-DE" smtClean="0"/>
              <a:t>‹Nr.›</a:t>
            </a:fld>
            <a:endParaRPr lang="de-DE"/>
          </a:p>
        </p:txBody>
      </p:sp>
    </p:spTree>
    <p:extLst>
      <p:ext uri="{BB962C8B-B14F-4D97-AF65-F5344CB8AC3E}">
        <p14:creationId xmlns:p14="http://schemas.microsoft.com/office/powerpoint/2010/main" val="3629621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A9010AF4-6AA2-4A0C-BBCC-5DF09C25D548}" type="datetimeFigureOut">
              <a:rPr lang="de-DE" smtClean="0"/>
              <a:t>19.01.2015</a:t>
            </a:fld>
            <a:endParaRPr lang="de-DE"/>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86313"/>
            <a:ext cx="5486400" cy="3916362"/>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470ACB90-0577-4B83-86C7-F7F442680211}" type="slidenum">
              <a:rPr lang="de-DE" smtClean="0"/>
              <a:t>‹Nr.›</a:t>
            </a:fld>
            <a:endParaRPr lang="de-DE"/>
          </a:p>
        </p:txBody>
      </p:sp>
    </p:spTree>
    <p:extLst>
      <p:ext uri="{BB962C8B-B14F-4D97-AF65-F5344CB8AC3E}">
        <p14:creationId xmlns:p14="http://schemas.microsoft.com/office/powerpoint/2010/main" val="1520651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70ACB90-0577-4B83-86C7-F7F442680211}" type="slidenum">
              <a:rPr lang="de-DE" smtClean="0"/>
              <a:t>5</a:t>
            </a:fld>
            <a:endParaRPr lang="de-DE"/>
          </a:p>
        </p:txBody>
      </p:sp>
    </p:spTree>
    <p:extLst>
      <p:ext uri="{BB962C8B-B14F-4D97-AF65-F5344CB8AC3E}">
        <p14:creationId xmlns:p14="http://schemas.microsoft.com/office/powerpoint/2010/main" val="2368964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3CB659C9-87A2-4303-88C7-3C9938E8D22B}" type="datetime1">
              <a:rPr lang="de-DE" smtClean="0"/>
              <a:t>19.01.2015</a:t>
            </a:fld>
            <a:endParaRPr lang="de-DE"/>
          </a:p>
        </p:txBody>
      </p:sp>
      <p:sp>
        <p:nvSpPr>
          <p:cNvPr id="5" name="Fußzeilenplatzhalter 4"/>
          <p:cNvSpPr>
            <a:spLocks noGrp="1"/>
          </p:cNvSpPr>
          <p:nvPr>
            <p:ph type="ftr" sz="quarter" idx="11"/>
          </p:nvPr>
        </p:nvSpPr>
        <p:spPr/>
        <p:txBody>
          <a:bodyPr/>
          <a:lstStyle/>
          <a:p>
            <a:r>
              <a:rPr lang="de-DE" smtClean="0"/>
              <a:t>Der PARITÄTISCHE Sachsen-Anhalt, Regionalstelle Süd,             Petra Vogel</a:t>
            </a:r>
            <a:endParaRPr lang="de-DE"/>
          </a:p>
        </p:txBody>
      </p:sp>
      <p:sp>
        <p:nvSpPr>
          <p:cNvPr id="6" name="Foliennummernplatzhalter 5"/>
          <p:cNvSpPr>
            <a:spLocks noGrp="1"/>
          </p:cNvSpPr>
          <p:nvPr>
            <p:ph type="sldNum" sz="quarter" idx="12"/>
          </p:nvPr>
        </p:nvSpPr>
        <p:spPr/>
        <p:txBody>
          <a:bodyPr/>
          <a:lstStyle/>
          <a:p>
            <a:fld id="{595855AB-C290-4A0A-9A1C-A47F30CE00A9}" type="slidenum">
              <a:rPr lang="de-DE" smtClean="0"/>
              <a:t>‹Nr.›</a:t>
            </a:fld>
            <a:endParaRPr lang="de-DE"/>
          </a:p>
        </p:txBody>
      </p:sp>
    </p:spTree>
    <p:extLst>
      <p:ext uri="{BB962C8B-B14F-4D97-AF65-F5344CB8AC3E}">
        <p14:creationId xmlns:p14="http://schemas.microsoft.com/office/powerpoint/2010/main" val="3849008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D1A55FE-D53E-4335-B402-EA148FA92220}" type="datetime1">
              <a:rPr lang="de-DE" smtClean="0"/>
              <a:t>19.01.2015</a:t>
            </a:fld>
            <a:endParaRPr lang="de-DE"/>
          </a:p>
        </p:txBody>
      </p:sp>
      <p:sp>
        <p:nvSpPr>
          <p:cNvPr id="5" name="Fußzeilenplatzhalter 4"/>
          <p:cNvSpPr>
            <a:spLocks noGrp="1"/>
          </p:cNvSpPr>
          <p:nvPr>
            <p:ph type="ftr" sz="quarter" idx="11"/>
          </p:nvPr>
        </p:nvSpPr>
        <p:spPr/>
        <p:txBody>
          <a:bodyPr/>
          <a:lstStyle/>
          <a:p>
            <a:r>
              <a:rPr lang="de-DE" smtClean="0"/>
              <a:t>Der PARITÄTISCHE Sachsen-Anhalt, Regionalstelle Süd,             Petra Vogel</a:t>
            </a:r>
            <a:endParaRPr lang="de-DE"/>
          </a:p>
        </p:txBody>
      </p:sp>
      <p:sp>
        <p:nvSpPr>
          <p:cNvPr id="6" name="Foliennummernplatzhalter 5"/>
          <p:cNvSpPr>
            <a:spLocks noGrp="1"/>
          </p:cNvSpPr>
          <p:nvPr>
            <p:ph type="sldNum" sz="quarter" idx="12"/>
          </p:nvPr>
        </p:nvSpPr>
        <p:spPr/>
        <p:txBody>
          <a:bodyPr/>
          <a:lstStyle/>
          <a:p>
            <a:fld id="{595855AB-C290-4A0A-9A1C-A47F30CE00A9}" type="slidenum">
              <a:rPr lang="de-DE" smtClean="0"/>
              <a:t>‹Nr.›</a:t>
            </a:fld>
            <a:endParaRPr lang="de-DE"/>
          </a:p>
        </p:txBody>
      </p:sp>
    </p:spTree>
    <p:extLst>
      <p:ext uri="{BB962C8B-B14F-4D97-AF65-F5344CB8AC3E}">
        <p14:creationId xmlns:p14="http://schemas.microsoft.com/office/powerpoint/2010/main" val="2292075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3520BC3-AF04-4F89-BCC1-BFA7680246B0}" type="datetime1">
              <a:rPr lang="de-DE" smtClean="0"/>
              <a:t>19.01.2015</a:t>
            </a:fld>
            <a:endParaRPr lang="de-DE"/>
          </a:p>
        </p:txBody>
      </p:sp>
      <p:sp>
        <p:nvSpPr>
          <p:cNvPr id="5" name="Fußzeilenplatzhalter 4"/>
          <p:cNvSpPr>
            <a:spLocks noGrp="1"/>
          </p:cNvSpPr>
          <p:nvPr>
            <p:ph type="ftr" sz="quarter" idx="11"/>
          </p:nvPr>
        </p:nvSpPr>
        <p:spPr/>
        <p:txBody>
          <a:bodyPr/>
          <a:lstStyle/>
          <a:p>
            <a:r>
              <a:rPr lang="de-DE" smtClean="0"/>
              <a:t>Der PARITÄTISCHE Sachsen-Anhalt, Regionalstelle Süd,             Petra Vogel</a:t>
            </a:r>
            <a:endParaRPr lang="de-DE"/>
          </a:p>
        </p:txBody>
      </p:sp>
      <p:sp>
        <p:nvSpPr>
          <p:cNvPr id="6" name="Foliennummernplatzhalter 5"/>
          <p:cNvSpPr>
            <a:spLocks noGrp="1"/>
          </p:cNvSpPr>
          <p:nvPr>
            <p:ph type="sldNum" sz="quarter" idx="12"/>
          </p:nvPr>
        </p:nvSpPr>
        <p:spPr/>
        <p:txBody>
          <a:bodyPr/>
          <a:lstStyle/>
          <a:p>
            <a:fld id="{595855AB-C290-4A0A-9A1C-A47F30CE00A9}" type="slidenum">
              <a:rPr lang="de-DE" smtClean="0"/>
              <a:t>‹Nr.›</a:t>
            </a:fld>
            <a:endParaRPr lang="de-DE"/>
          </a:p>
        </p:txBody>
      </p:sp>
    </p:spTree>
    <p:extLst>
      <p:ext uri="{BB962C8B-B14F-4D97-AF65-F5344CB8AC3E}">
        <p14:creationId xmlns:p14="http://schemas.microsoft.com/office/powerpoint/2010/main" val="3804469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8B3C8FD-A13F-41A3-91A3-1DADB8AC1A65}" type="datetime1">
              <a:rPr lang="de-DE" smtClean="0"/>
              <a:t>19.01.2015</a:t>
            </a:fld>
            <a:endParaRPr lang="de-DE"/>
          </a:p>
        </p:txBody>
      </p:sp>
      <p:sp>
        <p:nvSpPr>
          <p:cNvPr id="5" name="Fußzeilenplatzhalter 4"/>
          <p:cNvSpPr>
            <a:spLocks noGrp="1"/>
          </p:cNvSpPr>
          <p:nvPr>
            <p:ph type="ftr" sz="quarter" idx="11"/>
          </p:nvPr>
        </p:nvSpPr>
        <p:spPr/>
        <p:txBody>
          <a:bodyPr/>
          <a:lstStyle/>
          <a:p>
            <a:r>
              <a:rPr lang="de-DE" smtClean="0"/>
              <a:t>Der PARITÄTISCHE Sachsen-Anhalt, Regionalstelle Süd,             Petra Vogel</a:t>
            </a:r>
            <a:endParaRPr lang="de-DE"/>
          </a:p>
        </p:txBody>
      </p:sp>
      <p:sp>
        <p:nvSpPr>
          <p:cNvPr id="6" name="Foliennummernplatzhalter 5"/>
          <p:cNvSpPr>
            <a:spLocks noGrp="1"/>
          </p:cNvSpPr>
          <p:nvPr>
            <p:ph type="sldNum" sz="quarter" idx="12"/>
          </p:nvPr>
        </p:nvSpPr>
        <p:spPr/>
        <p:txBody>
          <a:bodyPr/>
          <a:lstStyle/>
          <a:p>
            <a:fld id="{595855AB-C290-4A0A-9A1C-A47F30CE00A9}" type="slidenum">
              <a:rPr lang="de-DE" smtClean="0"/>
              <a:t>‹Nr.›</a:t>
            </a:fld>
            <a:endParaRPr lang="de-DE"/>
          </a:p>
        </p:txBody>
      </p:sp>
    </p:spTree>
    <p:extLst>
      <p:ext uri="{BB962C8B-B14F-4D97-AF65-F5344CB8AC3E}">
        <p14:creationId xmlns:p14="http://schemas.microsoft.com/office/powerpoint/2010/main" val="1911838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43CB6A5-07DA-4FA8-A220-A318B41F3AC6}" type="datetime1">
              <a:rPr lang="de-DE" smtClean="0"/>
              <a:t>19.01.2015</a:t>
            </a:fld>
            <a:endParaRPr lang="de-DE"/>
          </a:p>
        </p:txBody>
      </p:sp>
      <p:sp>
        <p:nvSpPr>
          <p:cNvPr id="5" name="Fußzeilenplatzhalter 4"/>
          <p:cNvSpPr>
            <a:spLocks noGrp="1"/>
          </p:cNvSpPr>
          <p:nvPr>
            <p:ph type="ftr" sz="quarter" idx="11"/>
          </p:nvPr>
        </p:nvSpPr>
        <p:spPr/>
        <p:txBody>
          <a:bodyPr/>
          <a:lstStyle/>
          <a:p>
            <a:r>
              <a:rPr lang="de-DE" smtClean="0"/>
              <a:t>Der PARITÄTISCHE Sachsen-Anhalt, Regionalstelle Süd,             Petra Vogel</a:t>
            </a:r>
            <a:endParaRPr lang="de-DE"/>
          </a:p>
        </p:txBody>
      </p:sp>
      <p:sp>
        <p:nvSpPr>
          <p:cNvPr id="6" name="Foliennummernplatzhalter 5"/>
          <p:cNvSpPr>
            <a:spLocks noGrp="1"/>
          </p:cNvSpPr>
          <p:nvPr>
            <p:ph type="sldNum" sz="quarter" idx="12"/>
          </p:nvPr>
        </p:nvSpPr>
        <p:spPr/>
        <p:txBody>
          <a:bodyPr/>
          <a:lstStyle/>
          <a:p>
            <a:fld id="{595855AB-C290-4A0A-9A1C-A47F30CE00A9}" type="slidenum">
              <a:rPr lang="de-DE" smtClean="0"/>
              <a:t>‹Nr.›</a:t>
            </a:fld>
            <a:endParaRPr lang="de-DE"/>
          </a:p>
        </p:txBody>
      </p:sp>
    </p:spTree>
    <p:extLst>
      <p:ext uri="{BB962C8B-B14F-4D97-AF65-F5344CB8AC3E}">
        <p14:creationId xmlns:p14="http://schemas.microsoft.com/office/powerpoint/2010/main" val="3453989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6492F464-2AC0-4EE4-B051-27CF7829E7E8}" type="datetime1">
              <a:rPr lang="de-DE" smtClean="0"/>
              <a:t>19.01.2015</a:t>
            </a:fld>
            <a:endParaRPr lang="de-DE"/>
          </a:p>
        </p:txBody>
      </p:sp>
      <p:sp>
        <p:nvSpPr>
          <p:cNvPr id="6" name="Fußzeilenplatzhalter 5"/>
          <p:cNvSpPr>
            <a:spLocks noGrp="1"/>
          </p:cNvSpPr>
          <p:nvPr>
            <p:ph type="ftr" sz="quarter" idx="11"/>
          </p:nvPr>
        </p:nvSpPr>
        <p:spPr/>
        <p:txBody>
          <a:bodyPr/>
          <a:lstStyle/>
          <a:p>
            <a:r>
              <a:rPr lang="de-DE" smtClean="0"/>
              <a:t>Der PARITÄTISCHE Sachsen-Anhalt, Regionalstelle Süd,             Petra Vogel</a:t>
            </a:r>
            <a:endParaRPr lang="de-DE"/>
          </a:p>
        </p:txBody>
      </p:sp>
      <p:sp>
        <p:nvSpPr>
          <p:cNvPr id="7" name="Foliennummernplatzhalter 6"/>
          <p:cNvSpPr>
            <a:spLocks noGrp="1"/>
          </p:cNvSpPr>
          <p:nvPr>
            <p:ph type="sldNum" sz="quarter" idx="12"/>
          </p:nvPr>
        </p:nvSpPr>
        <p:spPr/>
        <p:txBody>
          <a:bodyPr/>
          <a:lstStyle/>
          <a:p>
            <a:fld id="{595855AB-C290-4A0A-9A1C-A47F30CE00A9}" type="slidenum">
              <a:rPr lang="de-DE" smtClean="0"/>
              <a:t>‹Nr.›</a:t>
            </a:fld>
            <a:endParaRPr lang="de-DE"/>
          </a:p>
        </p:txBody>
      </p:sp>
    </p:spTree>
    <p:extLst>
      <p:ext uri="{BB962C8B-B14F-4D97-AF65-F5344CB8AC3E}">
        <p14:creationId xmlns:p14="http://schemas.microsoft.com/office/powerpoint/2010/main" val="2092204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EEE127B-A1F2-4226-9009-FAD2AD554758}" type="datetime1">
              <a:rPr lang="de-DE" smtClean="0"/>
              <a:t>19.01.2015</a:t>
            </a:fld>
            <a:endParaRPr lang="de-DE"/>
          </a:p>
        </p:txBody>
      </p:sp>
      <p:sp>
        <p:nvSpPr>
          <p:cNvPr id="8" name="Fußzeilenplatzhalter 7"/>
          <p:cNvSpPr>
            <a:spLocks noGrp="1"/>
          </p:cNvSpPr>
          <p:nvPr>
            <p:ph type="ftr" sz="quarter" idx="11"/>
          </p:nvPr>
        </p:nvSpPr>
        <p:spPr/>
        <p:txBody>
          <a:bodyPr/>
          <a:lstStyle/>
          <a:p>
            <a:r>
              <a:rPr lang="de-DE" smtClean="0"/>
              <a:t>Der PARITÄTISCHE Sachsen-Anhalt, Regionalstelle Süd,             Petra Vogel</a:t>
            </a:r>
            <a:endParaRPr lang="de-DE"/>
          </a:p>
        </p:txBody>
      </p:sp>
      <p:sp>
        <p:nvSpPr>
          <p:cNvPr id="9" name="Foliennummernplatzhalter 8"/>
          <p:cNvSpPr>
            <a:spLocks noGrp="1"/>
          </p:cNvSpPr>
          <p:nvPr>
            <p:ph type="sldNum" sz="quarter" idx="12"/>
          </p:nvPr>
        </p:nvSpPr>
        <p:spPr/>
        <p:txBody>
          <a:bodyPr/>
          <a:lstStyle/>
          <a:p>
            <a:fld id="{595855AB-C290-4A0A-9A1C-A47F30CE00A9}" type="slidenum">
              <a:rPr lang="de-DE" smtClean="0"/>
              <a:t>‹Nr.›</a:t>
            </a:fld>
            <a:endParaRPr lang="de-DE"/>
          </a:p>
        </p:txBody>
      </p:sp>
    </p:spTree>
    <p:extLst>
      <p:ext uri="{BB962C8B-B14F-4D97-AF65-F5344CB8AC3E}">
        <p14:creationId xmlns:p14="http://schemas.microsoft.com/office/powerpoint/2010/main" val="3067672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33563AB6-90F1-4A53-890B-8C0C8476D879}" type="datetime1">
              <a:rPr lang="de-DE" smtClean="0"/>
              <a:t>19.01.2015</a:t>
            </a:fld>
            <a:endParaRPr lang="de-DE"/>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
        <p:nvSpPr>
          <p:cNvPr id="5" name="Foliennummernplatzhalter 4"/>
          <p:cNvSpPr>
            <a:spLocks noGrp="1"/>
          </p:cNvSpPr>
          <p:nvPr>
            <p:ph type="sldNum" sz="quarter" idx="12"/>
          </p:nvPr>
        </p:nvSpPr>
        <p:spPr/>
        <p:txBody>
          <a:bodyPr/>
          <a:lstStyle/>
          <a:p>
            <a:fld id="{595855AB-C290-4A0A-9A1C-A47F30CE00A9}" type="slidenum">
              <a:rPr lang="de-DE" smtClean="0"/>
              <a:t>‹Nr.›</a:t>
            </a:fld>
            <a:endParaRPr lang="de-DE"/>
          </a:p>
        </p:txBody>
      </p:sp>
    </p:spTree>
    <p:extLst>
      <p:ext uri="{BB962C8B-B14F-4D97-AF65-F5344CB8AC3E}">
        <p14:creationId xmlns:p14="http://schemas.microsoft.com/office/powerpoint/2010/main" val="61955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7F75730-FF93-412A-A582-3A11B55B0F01}" type="datetime1">
              <a:rPr lang="de-DE" smtClean="0"/>
              <a:t>19.01.2015</a:t>
            </a:fld>
            <a:endParaRPr lang="de-DE"/>
          </a:p>
        </p:txBody>
      </p:sp>
      <p:sp>
        <p:nvSpPr>
          <p:cNvPr id="3" name="Fußzeilenplatzhalter 2"/>
          <p:cNvSpPr>
            <a:spLocks noGrp="1"/>
          </p:cNvSpPr>
          <p:nvPr>
            <p:ph type="ftr" sz="quarter" idx="11"/>
          </p:nvPr>
        </p:nvSpPr>
        <p:spPr/>
        <p:txBody>
          <a:bodyPr/>
          <a:lstStyle/>
          <a:p>
            <a:r>
              <a:rPr lang="de-DE" smtClean="0"/>
              <a:t>Der PARITÄTISCHE Sachsen-Anhalt, Regionalstelle Süd,             Petra Vogel</a:t>
            </a:r>
            <a:endParaRPr lang="de-DE"/>
          </a:p>
        </p:txBody>
      </p:sp>
      <p:sp>
        <p:nvSpPr>
          <p:cNvPr id="4" name="Foliennummernplatzhalter 3"/>
          <p:cNvSpPr>
            <a:spLocks noGrp="1"/>
          </p:cNvSpPr>
          <p:nvPr>
            <p:ph type="sldNum" sz="quarter" idx="12"/>
          </p:nvPr>
        </p:nvSpPr>
        <p:spPr/>
        <p:txBody>
          <a:bodyPr/>
          <a:lstStyle/>
          <a:p>
            <a:fld id="{595855AB-C290-4A0A-9A1C-A47F30CE00A9}" type="slidenum">
              <a:rPr lang="de-DE" smtClean="0"/>
              <a:t>‹Nr.›</a:t>
            </a:fld>
            <a:endParaRPr lang="de-DE"/>
          </a:p>
        </p:txBody>
      </p:sp>
    </p:spTree>
    <p:extLst>
      <p:ext uri="{BB962C8B-B14F-4D97-AF65-F5344CB8AC3E}">
        <p14:creationId xmlns:p14="http://schemas.microsoft.com/office/powerpoint/2010/main" val="2837896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511092A-96CE-446F-A706-D0EE00A02FCF}" type="datetime1">
              <a:rPr lang="de-DE" smtClean="0"/>
              <a:t>19.01.2015</a:t>
            </a:fld>
            <a:endParaRPr lang="de-DE"/>
          </a:p>
        </p:txBody>
      </p:sp>
      <p:sp>
        <p:nvSpPr>
          <p:cNvPr id="6" name="Fußzeilenplatzhalter 5"/>
          <p:cNvSpPr>
            <a:spLocks noGrp="1"/>
          </p:cNvSpPr>
          <p:nvPr>
            <p:ph type="ftr" sz="quarter" idx="11"/>
          </p:nvPr>
        </p:nvSpPr>
        <p:spPr/>
        <p:txBody>
          <a:bodyPr/>
          <a:lstStyle/>
          <a:p>
            <a:r>
              <a:rPr lang="de-DE" smtClean="0"/>
              <a:t>Der PARITÄTISCHE Sachsen-Anhalt, Regionalstelle Süd,             Petra Vogel</a:t>
            </a:r>
            <a:endParaRPr lang="de-DE"/>
          </a:p>
        </p:txBody>
      </p:sp>
      <p:sp>
        <p:nvSpPr>
          <p:cNvPr id="7" name="Foliennummernplatzhalter 6"/>
          <p:cNvSpPr>
            <a:spLocks noGrp="1"/>
          </p:cNvSpPr>
          <p:nvPr>
            <p:ph type="sldNum" sz="quarter" idx="12"/>
          </p:nvPr>
        </p:nvSpPr>
        <p:spPr/>
        <p:txBody>
          <a:bodyPr/>
          <a:lstStyle/>
          <a:p>
            <a:fld id="{595855AB-C290-4A0A-9A1C-A47F30CE00A9}" type="slidenum">
              <a:rPr lang="de-DE" smtClean="0"/>
              <a:t>‹Nr.›</a:t>
            </a:fld>
            <a:endParaRPr lang="de-DE"/>
          </a:p>
        </p:txBody>
      </p:sp>
    </p:spTree>
    <p:extLst>
      <p:ext uri="{BB962C8B-B14F-4D97-AF65-F5344CB8AC3E}">
        <p14:creationId xmlns:p14="http://schemas.microsoft.com/office/powerpoint/2010/main" val="1105592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1E61F5F-8262-4BCB-92F9-C5BA40C55ACB}" type="datetime1">
              <a:rPr lang="de-DE" smtClean="0"/>
              <a:t>19.01.2015</a:t>
            </a:fld>
            <a:endParaRPr lang="de-DE"/>
          </a:p>
        </p:txBody>
      </p:sp>
      <p:sp>
        <p:nvSpPr>
          <p:cNvPr id="6" name="Fußzeilenplatzhalter 5"/>
          <p:cNvSpPr>
            <a:spLocks noGrp="1"/>
          </p:cNvSpPr>
          <p:nvPr>
            <p:ph type="ftr" sz="quarter" idx="11"/>
          </p:nvPr>
        </p:nvSpPr>
        <p:spPr/>
        <p:txBody>
          <a:bodyPr/>
          <a:lstStyle/>
          <a:p>
            <a:r>
              <a:rPr lang="de-DE" smtClean="0"/>
              <a:t>Der PARITÄTISCHE Sachsen-Anhalt, Regionalstelle Süd,             Petra Vogel</a:t>
            </a:r>
            <a:endParaRPr lang="de-DE"/>
          </a:p>
        </p:txBody>
      </p:sp>
      <p:sp>
        <p:nvSpPr>
          <p:cNvPr id="7" name="Foliennummernplatzhalter 6"/>
          <p:cNvSpPr>
            <a:spLocks noGrp="1"/>
          </p:cNvSpPr>
          <p:nvPr>
            <p:ph type="sldNum" sz="quarter" idx="12"/>
          </p:nvPr>
        </p:nvSpPr>
        <p:spPr/>
        <p:txBody>
          <a:bodyPr/>
          <a:lstStyle/>
          <a:p>
            <a:fld id="{595855AB-C290-4A0A-9A1C-A47F30CE00A9}" type="slidenum">
              <a:rPr lang="de-DE" smtClean="0"/>
              <a:t>‹Nr.›</a:t>
            </a:fld>
            <a:endParaRPr lang="de-DE"/>
          </a:p>
        </p:txBody>
      </p:sp>
    </p:spTree>
    <p:extLst>
      <p:ext uri="{BB962C8B-B14F-4D97-AF65-F5344CB8AC3E}">
        <p14:creationId xmlns:p14="http://schemas.microsoft.com/office/powerpoint/2010/main" val="505282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0E55E-4839-4677-B557-246DEFFE229B}" type="datetime1">
              <a:rPr lang="de-DE" smtClean="0"/>
              <a:t>19.01.2015</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Der PARITÄTISCHE Sachsen-Anhalt, Regionalstelle Süd,             Petra Vogel</a:t>
            </a:r>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5855AB-C290-4A0A-9A1C-A47F30CE00A9}" type="slidenum">
              <a:rPr lang="de-DE" smtClean="0"/>
              <a:t>‹Nr.›</a:t>
            </a:fld>
            <a:endParaRPr lang="de-DE"/>
          </a:p>
        </p:txBody>
      </p:sp>
    </p:spTree>
    <p:extLst>
      <p:ext uri="{BB962C8B-B14F-4D97-AF65-F5344CB8AC3E}">
        <p14:creationId xmlns:p14="http://schemas.microsoft.com/office/powerpoint/2010/main" val="118310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7200" b="1" dirty="0" smtClean="0">
                <a:effectLst>
                  <a:outerShdw blurRad="38100" dist="38100" dir="2700000" algn="tl">
                    <a:srgbClr val="000000">
                      <a:alpha val="43137"/>
                    </a:srgbClr>
                  </a:outerShdw>
                </a:effectLst>
              </a:rPr>
              <a:t>Mitgliederversammlung</a:t>
            </a:r>
            <a:endParaRPr lang="de-DE" sz="7200" b="1" dirty="0">
              <a:effectLst>
                <a:outerShdw blurRad="38100" dist="38100" dir="2700000" algn="tl">
                  <a:srgbClr val="000000">
                    <a:alpha val="43137"/>
                  </a:srgbClr>
                </a:outerShdw>
              </a:effectLst>
            </a:endParaRPr>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420750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Verfahrensantrag</a:t>
            </a:r>
            <a:br>
              <a:rPr lang="de-DE" b="1" dirty="0"/>
            </a:br>
            <a:endParaRPr lang="de-DE" dirty="0"/>
          </a:p>
        </p:txBody>
      </p:sp>
      <p:sp>
        <p:nvSpPr>
          <p:cNvPr id="3" name="Inhaltsplatzhalter 2"/>
          <p:cNvSpPr>
            <a:spLocks noGrp="1"/>
          </p:cNvSpPr>
          <p:nvPr>
            <p:ph idx="1"/>
          </p:nvPr>
        </p:nvSpPr>
        <p:spPr>
          <a:xfrm>
            <a:off x="838200" y="1444624"/>
            <a:ext cx="10515600" cy="4956175"/>
          </a:xfrm>
        </p:spPr>
        <p:txBody>
          <a:bodyPr>
            <a:normAutofit fontScale="85000" lnSpcReduction="20000"/>
          </a:bodyPr>
          <a:lstStyle/>
          <a:p>
            <a:pPr marL="0" indent="0">
              <a:buNone/>
            </a:pPr>
            <a:r>
              <a:rPr lang="de-DE" dirty="0" smtClean="0"/>
              <a:t>In </a:t>
            </a:r>
            <a:r>
              <a:rPr lang="de-DE" dirty="0"/>
              <a:t>der Mitgliederversammlung können jederzeit Anträge zur Geschäftsordnung gestellt werden. Das sind Anträge, die den Verfahrensablauf betreffen. Solche Anträge müssen in der Tagesordnung nicht angekündigt werden.</a:t>
            </a:r>
            <a:br>
              <a:rPr lang="de-DE" dirty="0"/>
            </a:br>
            <a:r>
              <a:rPr lang="de-DE" dirty="0"/>
              <a:t/>
            </a:r>
            <a:br>
              <a:rPr lang="de-DE" dirty="0"/>
            </a:br>
            <a:r>
              <a:rPr lang="de-DE" dirty="0"/>
              <a:t>Allerdings müssen nur solche Anträge zur Geschäftsordnung zugelassen werden, die tatsächlich auch in einem inneren Zusammenhang mit einem Tagesordnungspunkt stehen.</a:t>
            </a:r>
            <a:br>
              <a:rPr lang="de-DE" dirty="0"/>
            </a:br>
            <a:r>
              <a:rPr lang="de-DE" dirty="0"/>
              <a:t/>
            </a:r>
            <a:br>
              <a:rPr lang="de-DE" dirty="0"/>
            </a:br>
            <a:r>
              <a:rPr lang="de-DE" dirty="0" smtClean="0"/>
              <a:t>einen </a:t>
            </a:r>
            <a:r>
              <a:rPr lang="de-DE" dirty="0"/>
              <a:t>Tagesordnungspunkt in zwei Einzelpunkte aufzuspalten,</a:t>
            </a:r>
          </a:p>
          <a:p>
            <a:r>
              <a:rPr lang="de-DE" dirty="0"/>
              <a:t>zwei Tagesordnungspunkte miteinander zu verbinden,</a:t>
            </a:r>
          </a:p>
          <a:p>
            <a:r>
              <a:rPr lang="de-DE" dirty="0"/>
              <a:t>die Reihenfolge der Tagesordnungspunkte zu ändern,</a:t>
            </a:r>
          </a:p>
          <a:p>
            <a:r>
              <a:rPr lang="de-DE" dirty="0"/>
              <a:t>die Redezeit zu begrenzen,</a:t>
            </a:r>
          </a:p>
          <a:p>
            <a:r>
              <a:rPr lang="de-DE" dirty="0"/>
              <a:t>die Diskussion über einen Beschlussgegenstand zu schließen,</a:t>
            </a:r>
          </a:p>
          <a:p>
            <a:r>
              <a:rPr lang="de-DE" dirty="0"/>
              <a:t>einen Tagesordnungspunkt von des Tagesordnung abzusetzen,</a:t>
            </a:r>
          </a:p>
          <a:p>
            <a:r>
              <a:rPr lang="de-DE" dirty="0"/>
              <a:t>die Unzuständigkeit der Mitgliederversammlung für einen bestimmten Tagesordnungspunkt festzustellen.</a:t>
            </a:r>
          </a:p>
          <a:p>
            <a:endParaRPr lang="de-DE" dirty="0"/>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1532303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Worterteilung</a:t>
            </a:r>
            <a:br>
              <a:rPr lang="de-DE" b="1" dirty="0"/>
            </a:br>
            <a:endParaRPr lang="de-DE" dirty="0"/>
          </a:p>
        </p:txBody>
      </p:sp>
      <p:sp>
        <p:nvSpPr>
          <p:cNvPr id="3" name="Inhaltsplatzhalter 2"/>
          <p:cNvSpPr>
            <a:spLocks noGrp="1"/>
          </p:cNvSpPr>
          <p:nvPr>
            <p:ph idx="1"/>
          </p:nvPr>
        </p:nvSpPr>
        <p:spPr/>
        <p:txBody>
          <a:bodyPr>
            <a:normAutofit fontScale="77500" lnSpcReduction="20000"/>
          </a:bodyPr>
          <a:lstStyle/>
          <a:p>
            <a:pPr marL="0" indent="0">
              <a:buNone/>
            </a:pPr>
            <a:r>
              <a:rPr lang="de-DE" dirty="0" smtClean="0"/>
              <a:t>Der </a:t>
            </a:r>
            <a:r>
              <a:rPr lang="de-DE" dirty="0"/>
              <a:t>Versammlungsleiter hat die Ordnungsgewalt. Seine Aufgabe ist es unter anderem, für einen ordnungsgemäßen Ablauf der Versammlung zu sorgen. Dazu gehört auch, Teilnehmern das Wort zu erteilen beziehungsweise zu entziehen. Das darf jedoch nicht willkürlich geschehen. Vielmehr haben die Worterteilungen in der Reihenfolge der Wortmeldungen zu erfolgen.</a:t>
            </a:r>
            <a:br>
              <a:rPr lang="de-DE" dirty="0"/>
            </a:br>
            <a:r>
              <a:rPr lang="de-DE" dirty="0"/>
              <a:t/>
            </a:r>
            <a:br>
              <a:rPr lang="de-DE" dirty="0"/>
            </a:br>
            <a:r>
              <a:rPr lang="de-DE" dirty="0"/>
              <a:t>Von diesem Prinzip gibt es wichtige Durchbrechungen:</a:t>
            </a:r>
          </a:p>
          <a:p>
            <a:r>
              <a:rPr lang="de-DE" dirty="0"/>
              <a:t>Einem Antragsteller oder Berichterstatter wird das Wort zumeist vorweg erteilt.</a:t>
            </a:r>
          </a:p>
          <a:p>
            <a:r>
              <a:rPr lang="de-DE" dirty="0"/>
              <a:t>Die Wortbeiträge des Versammlungsleiters und der Mitglieder des Vorstands können vorgezogen werden.</a:t>
            </a:r>
          </a:p>
          <a:p>
            <a:r>
              <a:rPr lang="de-DE" dirty="0"/>
              <a:t>Kurze Zwischen- und Zusatzfragen an den Redner können jederzeit zugelassen werden.</a:t>
            </a:r>
          </a:p>
          <a:p>
            <a:r>
              <a:rPr lang="de-DE" dirty="0"/>
              <a:t>Will ein Mitglied eine persönliche Erklärung abgeben, dürfen Sie ihm das Wort jederzeit und ohne Rücksicht auf die Reihenfolge der Wortmeldungen erteilen. Das Mitglied darf dann allerdings auch nicht zur Sache sprechen. Es darf nur Äußerungen zur eigenen Person klarstellen, zurückweisen oder etwa eigene Ausführungen kurz richtig stellen.</a:t>
            </a:r>
          </a:p>
          <a:p>
            <a:endParaRPr lang="de-DE" dirty="0"/>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3303265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Redezeit</a:t>
            </a:r>
            <a:br>
              <a:rPr lang="de-DE" b="1" dirty="0"/>
            </a:br>
            <a:endParaRPr lang="de-DE" dirty="0"/>
          </a:p>
        </p:txBody>
      </p:sp>
      <p:sp>
        <p:nvSpPr>
          <p:cNvPr id="3" name="Inhaltsplatzhalter 2"/>
          <p:cNvSpPr>
            <a:spLocks noGrp="1"/>
          </p:cNvSpPr>
          <p:nvPr>
            <p:ph idx="1"/>
          </p:nvPr>
        </p:nvSpPr>
        <p:spPr>
          <a:xfrm>
            <a:off x="838200" y="1381124"/>
            <a:ext cx="10515600" cy="4994275"/>
          </a:xfrm>
        </p:spPr>
        <p:txBody>
          <a:bodyPr>
            <a:normAutofit fontScale="92500" lnSpcReduction="10000"/>
          </a:bodyPr>
          <a:lstStyle/>
          <a:p>
            <a:pPr marL="0" indent="0">
              <a:buNone/>
            </a:pPr>
            <a:r>
              <a:rPr lang="de-DE" dirty="0" smtClean="0"/>
              <a:t>Der </a:t>
            </a:r>
            <a:r>
              <a:rPr lang="de-DE" dirty="0"/>
              <a:t>Versammlungsleiter ist berechtigt, die Redezeit festzusetzen, die jedem Mitglied zu gewähren ist. Das kann gleich zu Beginn der Versammlung geschehen. Zu einer Begrenzung der Redezeit pro Mitglied kann er aber auch im Verlauf der Versammlung übergehen.</a:t>
            </a:r>
            <a:br>
              <a:rPr lang="de-DE" dirty="0"/>
            </a:br>
            <a:r>
              <a:rPr lang="de-DE" dirty="0"/>
              <a:t/>
            </a:r>
            <a:br>
              <a:rPr lang="de-DE" dirty="0"/>
            </a:br>
            <a:r>
              <a:rPr lang="de-DE" b="1" dirty="0"/>
              <a:t>Beispiel:</a:t>
            </a:r>
            <a:r>
              <a:rPr lang="de-DE" dirty="0"/>
              <a:t> Zu einem bestimmten Tagesordnungspunkt häufen sich die Wortmeldungen. Um den geordneten Ablauf der Versammlung sicherzustellen und die Gleichbehandlung aller Mitglieder zu gewährleisten, muss die Redezeit pro Redner begrenzt werden.</a:t>
            </a:r>
            <a:br>
              <a:rPr lang="de-DE" dirty="0"/>
            </a:br>
            <a:r>
              <a:rPr lang="de-DE" dirty="0"/>
              <a:t/>
            </a:r>
            <a:br>
              <a:rPr lang="de-DE" dirty="0"/>
            </a:br>
            <a:r>
              <a:rPr lang="de-DE" b="1" dirty="0"/>
              <a:t>Achtung:</a:t>
            </a:r>
            <a:r>
              <a:rPr lang="de-DE" dirty="0"/>
              <a:t> Der Versammlungsleiter kann die Redezeit selbst festlegen. Es steht ihm aber auch frei, die Mitgliederversammlung darüber abstimmen zu lassen, wie viel Redezeit jedem Mitglied eingeräumt werden soll. Ist die Redezeit überschritten, kann die Versammlung dem Redner das Wort entziehen</a:t>
            </a:r>
          </a:p>
          <a:p>
            <a:endParaRPr lang="de-DE" dirty="0"/>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842437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Entziehung des Wortes</a:t>
            </a:r>
            <a:br>
              <a:rPr lang="de-DE" b="1" dirty="0"/>
            </a:br>
            <a:endParaRPr lang="de-DE" dirty="0"/>
          </a:p>
        </p:txBody>
      </p:sp>
      <p:sp>
        <p:nvSpPr>
          <p:cNvPr id="3" name="Inhaltsplatzhalter 2"/>
          <p:cNvSpPr>
            <a:spLocks noGrp="1"/>
          </p:cNvSpPr>
          <p:nvPr>
            <p:ph idx="1"/>
          </p:nvPr>
        </p:nvSpPr>
        <p:spPr/>
        <p:txBody>
          <a:bodyPr>
            <a:normAutofit fontScale="85000" lnSpcReduction="10000"/>
          </a:bodyPr>
          <a:lstStyle/>
          <a:p>
            <a:pPr marL="0" indent="0">
              <a:buNone/>
            </a:pPr>
            <a:r>
              <a:rPr lang="de-DE" dirty="0" smtClean="0"/>
              <a:t>Auf </a:t>
            </a:r>
            <a:r>
              <a:rPr lang="de-DE" dirty="0"/>
              <a:t>einer Mitgliederversammlung hat grundsätzlich jedes Mitglied Rederecht. Das Wort erteilt der Versammlungsleiter in der Reihenfolge, in der die Wortmeldungen eingegangen sind. Der Ablauf einer Mitgliederversammlung kann in der Satzung oder in einer Vereinsordnung geregelt sein. Darin kann beispielsweise auch vorgesehen werden, dass die Mitgliederversammlung auf Antrag beschließt, ob noch weitere Wortmeldungen zum Beschlussgegenstand zulassen sind bzw. dass keine weiteren Wortmeldungen mehr zugelassen werden.</a:t>
            </a:r>
            <a:br>
              <a:rPr lang="de-DE" dirty="0"/>
            </a:br>
            <a:r>
              <a:rPr lang="de-DE" dirty="0"/>
              <a:t/>
            </a:r>
            <a:br>
              <a:rPr lang="de-DE" dirty="0"/>
            </a:br>
            <a:r>
              <a:rPr lang="de-DE" dirty="0"/>
              <a:t>Beschließen die Mitglieder mit Stimmenmehrheit das Ende der Aussprache, entfallen weitere Wortmeldungen. Davor darf jedoch keinem Mitglied die Worterteilung versagt beziehungsweise das Wort entzogen werden. Ausnahme: Ein Mitglied äußert sich in unsachlicher und/oder beleidigender Weise. Kehrt er dann nicht zur Sachlichkeit zurück, obwohl der Versammlungsleiter ihn wiederholt darauf hingewiesen hat, kann der Versammlungsleiter ihm das Wort entziehen.</a:t>
            </a:r>
          </a:p>
          <a:p>
            <a:endParaRPr lang="de-DE" dirty="0"/>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2327460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a:t>Beschlüsse</a:t>
            </a:r>
          </a:p>
        </p:txBody>
      </p:sp>
      <p:sp>
        <p:nvSpPr>
          <p:cNvPr id="3" name="Inhaltsplatzhalter 2"/>
          <p:cNvSpPr>
            <a:spLocks noGrp="1"/>
          </p:cNvSpPr>
          <p:nvPr>
            <p:ph idx="1"/>
          </p:nvPr>
        </p:nvSpPr>
        <p:spPr/>
        <p:txBody>
          <a:bodyPr/>
          <a:lstStyle/>
          <a:p>
            <a:r>
              <a:rPr lang="de-DE" dirty="0"/>
              <a:t>Sollten Beschlüsse gefasst werden, die eine Satzungsänderung oder die Auflösung des Vereins betreffen, zählt die reine Mehrheitsregel nicht: gemäß § 33 Abs. 1 Satz 1 BGB und § 41 Satz 2 BGB sind für derartige Beschlüsse eine Mehrheit von 75 % der abgegebenen Stimmen notwendig.</a:t>
            </a:r>
          </a:p>
          <a:p>
            <a:r>
              <a:rPr lang="de-DE" dirty="0"/>
              <a:t>Sollte ein Beschluss gefasst werden, der den Zweck des Vereines ändert, so müssen diesem sämtliche Vereinsmitglieder zustimmen, da der Vereinszweck gemäß § 33 Abs. 1 Satz 2 BGB als der oberste Leitsatz der Vereinstätigkeit anzusehen ist.</a:t>
            </a:r>
          </a:p>
          <a:p>
            <a:endParaRPr lang="de-DE" dirty="0"/>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1547561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Abberufung des Vorstands</a:t>
            </a:r>
            <a:br>
              <a:rPr lang="de-DE" b="1" dirty="0"/>
            </a:b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r>
              <a:rPr lang="de-DE" dirty="0" smtClean="0"/>
              <a:t>Die </a:t>
            </a:r>
            <a:r>
              <a:rPr lang="de-DE" dirty="0"/>
              <a:t>Bestellung zum </a:t>
            </a:r>
            <a:r>
              <a:rPr lang="de-DE" dirty="0" smtClean="0"/>
              <a:t>Vorstand kann </a:t>
            </a:r>
            <a:r>
              <a:rPr lang="de-DE" dirty="0"/>
              <a:t>jederzeit widerrufen werden (§ 27 BGB). Diese Regelung ist zwingend (§ 40 BGB), kann also durch die </a:t>
            </a:r>
            <a:r>
              <a:rPr lang="de-DE" dirty="0" smtClean="0"/>
              <a:t>Vereinssatzung </a:t>
            </a:r>
            <a:r>
              <a:rPr lang="de-DE" dirty="0"/>
              <a:t>nicht ausgeschlossen werden. Entgegen weit verbreiteter Meinung ist die Abberufung auch nicht für die Dauer der Amtszeit des Vorstands ausgeschlossen.</a:t>
            </a:r>
            <a:br>
              <a:rPr lang="de-DE" dirty="0"/>
            </a:br>
            <a:r>
              <a:rPr lang="de-DE" dirty="0"/>
              <a:t/>
            </a:r>
            <a:br>
              <a:rPr lang="de-DE" dirty="0"/>
            </a:br>
            <a:r>
              <a:rPr lang="de-DE" dirty="0"/>
              <a:t>Die Vereinssatzung kann die Abberufung allerdings auf den Fall beschränken, dass ein wichtiger Grund vorliegt. Voraussetzung ist eine klare und eindeutige Regelung.</a:t>
            </a:r>
            <a:br>
              <a:rPr lang="de-DE" dirty="0"/>
            </a:br>
            <a:r>
              <a:rPr lang="de-DE" dirty="0"/>
              <a:t/>
            </a:r>
            <a:br>
              <a:rPr lang="de-DE" dirty="0"/>
            </a:br>
            <a:r>
              <a:rPr lang="de-DE" dirty="0"/>
              <a:t>Als wichtiger Grund kommen beispielsweise eine grobe Pflichtverletzung oder die Unfähigkeit zur ordnungsgemäßen Geschäftsführung in Betracht</a:t>
            </a:r>
            <a:r>
              <a:rPr lang="de-DE" dirty="0" smtClean="0"/>
              <a:t>.</a:t>
            </a:r>
            <a:r>
              <a:rPr lang="de-DE" b="1" dirty="0"/>
              <a:t> </a:t>
            </a:r>
            <a:endParaRPr lang="de-DE" b="1" dirty="0" smtClean="0"/>
          </a:p>
          <a:p>
            <a:pPr marL="0" indent="0">
              <a:buNone/>
            </a:pPr>
            <a:r>
              <a:rPr lang="de-DE" b="1" dirty="0" smtClean="0"/>
              <a:t>Beispiel</a:t>
            </a:r>
            <a:r>
              <a:rPr lang="de-DE" b="1" dirty="0"/>
              <a:t>:</a:t>
            </a:r>
            <a:r>
              <a:rPr lang="de-DE" dirty="0"/>
              <a:t> Vorstandsbestellung durch die Mitgliederversammlung, Abberufung durch den </a:t>
            </a:r>
            <a:r>
              <a:rPr lang="de-DE" dirty="0" smtClean="0"/>
              <a:t>Ehrenausschuss.</a:t>
            </a:r>
            <a:endParaRPr lang="de-DE" dirty="0"/>
          </a:p>
          <a:p>
            <a:endParaRPr lang="de-DE" dirty="0"/>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3591396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Abbruch der Mitgliederversammlung</a:t>
            </a:r>
            <a:br>
              <a:rPr lang="de-DE" b="1" dirty="0"/>
            </a:br>
            <a:endParaRPr lang="de-DE" dirty="0"/>
          </a:p>
        </p:txBody>
      </p:sp>
      <p:sp>
        <p:nvSpPr>
          <p:cNvPr id="3" name="Inhaltsplatzhalter 2"/>
          <p:cNvSpPr>
            <a:spLocks noGrp="1"/>
          </p:cNvSpPr>
          <p:nvPr>
            <p:ph idx="1"/>
          </p:nvPr>
        </p:nvSpPr>
        <p:spPr/>
        <p:txBody>
          <a:bodyPr>
            <a:normAutofit fontScale="85000" lnSpcReduction="20000"/>
          </a:bodyPr>
          <a:lstStyle/>
          <a:p>
            <a:pPr marL="0" indent="0">
              <a:buNone/>
            </a:pPr>
            <a:r>
              <a:rPr lang="de-DE" dirty="0" smtClean="0"/>
              <a:t>Anders </a:t>
            </a:r>
            <a:r>
              <a:rPr lang="de-DE" dirty="0"/>
              <a:t>als bei einer Unterbrechung, bei der die Mitgliederversammlung für kurze Zeit ausgesetzt (z. B. Beratungspause, Mittagspause) und danach fortgeführt wird, endet die Mitgliederversammlung bei einem Abbruch vor Erledigung der </a:t>
            </a:r>
            <a:r>
              <a:rPr lang="de-DE" dirty="0" smtClean="0"/>
              <a:t>Tagesordnungspunkte. Gründe </a:t>
            </a:r>
            <a:r>
              <a:rPr lang="de-DE" dirty="0"/>
              <a:t>hierfür können massive Störungen sein, die eine Fortführung der Mitgliederversammlung unmöglich machen. Gleiches gilt, wenn die Versammlung nicht mehr </a:t>
            </a:r>
            <a:r>
              <a:rPr lang="de-DE" dirty="0" smtClean="0"/>
              <a:t>beschlussfähig ist</a:t>
            </a:r>
            <a:r>
              <a:rPr lang="de-DE" dirty="0"/>
              <a:t>, weil beispielsweise zu viele Mitglieder den Versammlungsraum verlassen haben.</a:t>
            </a:r>
            <a:br>
              <a:rPr lang="de-DE" dirty="0"/>
            </a:br>
            <a:r>
              <a:rPr lang="de-DE" dirty="0"/>
              <a:t/>
            </a:r>
            <a:br>
              <a:rPr lang="de-DE" dirty="0"/>
            </a:br>
            <a:r>
              <a:rPr lang="de-DE" b="1" dirty="0"/>
              <a:t>Achtung:</a:t>
            </a:r>
            <a:r>
              <a:rPr lang="de-DE" dirty="0"/>
              <a:t> Der </a:t>
            </a:r>
            <a:r>
              <a:rPr lang="de-DE" dirty="0" smtClean="0"/>
              <a:t>Versammlungsleiter darf </a:t>
            </a:r>
            <a:r>
              <a:rPr lang="de-DE" dirty="0"/>
              <a:t>den Abbruch der Versammlung nicht anordnen. Er kann allenfalls feststellen, dass es nicht möglich ist, die Versammlung ordnungsgemäß fortzusetzen. Den vorzeitigen Abbruch beschließt die Mitgliederversammlung.</a:t>
            </a:r>
            <a:br>
              <a:rPr lang="de-DE" dirty="0"/>
            </a:br>
            <a:r>
              <a:rPr lang="de-DE" dirty="0"/>
              <a:t/>
            </a:r>
            <a:br>
              <a:rPr lang="de-DE" dirty="0"/>
            </a:br>
            <a:r>
              <a:rPr lang="de-DE" dirty="0"/>
              <a:t>Nach Abbruch einer Mitgliederversammlung ist es erforderlich, eine neue Mitgliederversammlung einzuberufen. Dabei müssen die in </a:t>
            </a:r>
            <a:r>
              <a:rPr lang="de-DE" dirty="0" smtClean="0"/>
              <a:t>der Vereinssatzung vorgeschriebenen </a:t>
            </a:r>
            <a:r>
              <a:rPr lang="de-DE" dirty="0"/>
              <a:t>Formen und Fristen eingehalten werden.</a:t>
            </a:r>
          </a:p>
          <a:p>
            <a:endParaRPr lang="de-DE" dirty="0"/>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321887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a:t>Außerordentliche MV</a:t>
            </a:r>
          </a:p>
        </p:txBody>
      </p:sp>
      <p:sp>
        <p:nvSpPr>
          <p:cNvPr id="3" name="Inhaltsplatzhalter 2"/>
          <p:cNvSpPr>
            <a:spLocks noGrp="1"/>
          </p:cNvSpPr>
          <p:nvPr>
            <p:ph idx="1"/>
          </p:nvPr>
        </p:nvSpPr>
        <p:spPr/>
        <p:txBody>
          <a:bodyPr/>
          <a:lstStyle/>
          <a:p>
            <a:pPr marL="0" indent="0">
              <a:buNone/>
            </a:pPr>
            <a:r>
              <a:rPr lang="de-DE" dirty="0"/>
              <a:t>Außerordentliche Mitgliederversammlungen sind immer dann einzuberufen, wenn es das Vereinsinteresse erfordert. Das ist gesetzlich zwingend vorgeschrieben (§ 36 BGB) und kann in der Vereinssatzung weder abgeändert noch eingeschränkt werden.</a:t>
            </a:r>
            <a:br>
              <a:rPr lang="de-DE" dirty="0"/>
            </a:br>
            <a:r>
              <a:rPr lang="de-DE" dirty="0"/>
              <a:t/>
            </a:r>
            <a:br>
              <a:rPr lang="de-DE" dirty="0"/>
            </a:br>
            <a:r>
              <a:rPr lang="de-DE" dirty="0"/>
              <a:t>Eine außerordentliche Mitgliederversammlung findet auch dann statt, wenn eine bestimmte Anzahl von Mitgliedern einen entsprechenden Antrag stellt. Ist die Mindestzahl in der Satzung nicht angegeben, müssen mindestens 10 % der Mitglieder diesen Antrag stellen (§ 37 BGB). In der Satzung können abweichende Regelungen getroffen werden, beispielsweise 1/3 der Mitglieder als Mindestzahl.</a:t>
            </a:r>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3458567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a:t>Minderheitenrecht</a:t>
            </a:r>
          </a:p>
        </p:txBody>
      </p:sp>
      <p:sp>
        <p:nvSpPr>
          <p:cNvPr id="3" name="Inhaltsplatzhalter 2"/>
          <p:cNvSpPr>
            <a:spLocks noGrp="1"/>
          </p:cNvSpPr>
          <p:nvPr>
            <p:ph idx="1"/>
          </p:nvPr>
        </p:nvSpPr>
        <p:spPr/>
        <p:txBody>
          <a:bodyPr/>
          <a:lstStyle/>
          <a:p>
            <a:pPr marL="0" indent="0">
              <a:buNone/>
            </a:pPr>
            <a:r>
              <a:rPr lang="de-DE" dirty="0"/>
              <a:t>Das </a:t>
            </a:r>
            <a:r>
              <a:rPr lang="de-DE" dirty="0" smtClean="0"/>
              <a:t>Minderheitenrecht </a:t>
            </a:r>
            <a:r>
              <a:rPr lang="de-DE" dirty="0" smtClean="0"/>
              <a:t>ist </a:t>
            </a:r>
            <a:r>
              <a:rPr lang="de-DE" dirty="0"/>
              <a:t>gegenüber dem Vereinsorgan auszuüben, dass für die Einberufung zur Mitgliederversammlung zuständig ist. Das ist regelmäßig der Vorstand. Außerdem ist Schriftform erforderlich. Der Antrag, die Mitgliederversammlung einzuberufen, muss von allen Mitgliedern unterschrieben sein, die sich auf ihr Minderheitenrecht berufen. Ob alle gemeinsam ein und dasselbe Schreiben unterzeichnen oder jeweils ein eigenes Schreiben an den Vorstand schicken, ist unerheblich.</a:t>
            </a:r>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1061457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a:t>Grundlagen</a:t>
            </a:r>
          </a:p>
        </p:txBody>
      </p:sp>
      <p:sp>
        <p:nvSpPr>
          <p:cNvPr id="3" name="Inhaltsplatzhalter 2"/>
          <p:cNvSpPr>
            <a:spLocks noGrp="1"/>
          </p:cNvSpPr>
          <p:nvPr>
            <p:ph idx="1"/>
          </p:nvPr>
        </p:nvSpPr>
        <p:spPr/>
        <p:txBody>
          <a:bodyPr>
            <a:normAutofit/>
          </a:bodyPr>
          <a:lstStyle/>
          <a:p>
            <a:pPr marL="0" indent="0">
              <a:buNone/>
            </a:pPr>
            <a:r>
              <a:rPr lang="de-DE" b="1" dirty="0" smtClean="0"/>
              <a:t>Die </a:t>
            </a:r>
            <a:r>
              <a:rPr lang="de-DE" b="1" dirty="0"/>
              <a:t>Mitgliederversammlung ist in der Regel das oberste Organ des Vereins. Sie regelt grundsätzlich alle Angelegenheiten des Vereins, die nach der Satzung nicht von einem anderen Vereinsorgan zu regeln sind. </a:t>
            </a:r>
            <a:endParaRPr lang="de-DE" dirty="0"/>
          </a:p>
          <a:p>
            <a:pPr marL="0" indent="0">
              <a:buNone/>
            </a:pPr>
            <a:r>
              <a:rPr lang="de-DE" dirty="0"/>
              <a:t/>
            </a:r>
            <a:br>
              <a:rPr lang="de-DE" dirty="0"/>
            </a:br>
            <a:r>
              <a:rPr lang="de-DE" dirty="0"/>
              <a:t>In der Mitgliederversammlung bestimmen die Vereinsmitglieder durch ihre Stimmabgabe den Willen des Vereins (§ 32 BGB). </a:t>
            </a:r>
          </a:p>
          <a:p>
            <a:pPr marL="0" indent="0">
              <a:buNone/>
            </a:pPr>
            <a:endParaRPr lang="de-DE" dirty="0"/>
          </a:p>
          <a:p>
            <a:pPr marL="0" indent="0">
              <a:buNone/>
            </a:pPr>
            <a:r>
              <a:rPr lang="de-DE" dirty="0"/>
              <a:t>Die (Grund)Rechte der Mitgliederversammlung ergeben sich aus dem BGB.  </a:t>
            </a:r>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24637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a:t>Grundlagen</a:t>
            </a:r>
          </a:p>
        </p:txBody>
      </p:sp>
      <p:sp>
        <p:nvSpPr>
          <p:cNvPr id="3" name="Rechteck 2"/>
          <p:cNvSpPr/>
          <p:nvPr/>
        </p:nvSpPr>
        <p:spPr>
          <a:xfrm>
            <a:off x="812800" y="1304141"/>
            <a:ext cx="10515600" cy="4832092"/>
          </a:xfrm>
          <a:prstGeom prst="rect">
            <a:avLst/>
          </a:prstGeom>
        </p:spPr>
        <p:txBody>
          <a:bodyPr wrap="square">
            <a:spAutoFit/>
          </a:bodyPr>
          <a:lstStyle/>
          <a:p>
            <a:r>
              <a:rPr lang="de-DE" altLang="de-DE" sz="2800" u="sng" dirty="0"/>
              <a:t>Sollinhalt der Satzung zur MV:</a:t>
            </a:r>
          </a:p>
          <a:p>
            <a:pPr algn="just"/>
            <a:r>
              <a:rPr lang="de-DE" altLang="de-DE" sz="2800" dirty="0" smtClean="0"/>
              <a:t>..</a:t>
            </a:r>
            <a:r>
              <a:rPr lang="de-DE" altLang="de-DE" sz="2800" dirty="0"/>
              <a:t>über die Voraussetzungen, unter denen die Mitgliederversammlung zu berufen ist, über die Form der Berufung, (Beschlussfassung)  u. über die Beurkundung der Beschlüsse..</a:t>
            </a:r>
          </a:p>
          <a:p>
            <a:pPr algn="just"/>
            <a:r>
              <a:rPr lang="de-DE" altLang="de-DE" sz="2800" dirty="0" smtClean="0"/>
              <a:t>    </a:t>
            </a:r>
            <a:r>
              <a:rPr lang="de-DE" altLang="de-DE" sz="2800" dirty="0"/>
              <a:t>Bsp. - einmal jährlich</a:t>
            </a:r>
          </a:p>
          <a:p>
            <a:pPr algn="just"/>
            <a:r>
              <a:rPr lang="de-DE" altLang="de-DE" sz="2800" dirty="0"/>
              <a:t>            - außerordentliche MV, und §§ 36,37 BGB</a:t>
            </a:r>
          </a:p>
          <a:p>
            <a:pPr algn="just"/>
            <a:r>
              <a:rPr lang="de-DE" altLang="de-DE" sz="2800" dirty="0"/>
              <a:t>            - schriftlich….</a:t>
            </a:r>
          </a:p>
          <a:p>
            <a:pPr algn="just"/>
            <a:r>
              <a:rPr lang="de-DE" altLang="de-DE" sz="2800" dirty="0"/>
              <a:t>            - durch wen</a:t>
            </a:r>
          </a:p>
          <a:p>
            <a:pPr algn="just"/>
            <a:r>
              <a:rPr lang="de-DE" altLang="de-DE" sz="2800" dirty="0"/>
              <a:t>            - Einladungsfrist (mind. 2 Wochen)</a:t>
            </a:r>
          </a:p>
          <a:p>
            <a:pPr algn="just"/>
            <a:r>
              <a:rPr lang="de-DE" altLang="de-DE" sz="2800" dirty="0"/>
              <a:t>            - Bekanntgabe der Tagesordnung</a:t>
            </a:r>
          </a:p>
          <a:p>
            <a:pPr algn="just"/>
            <a:r>
              <a:rPr lang="de-DE" altLang="de-DE" sz="2800" dirty="0"/>
              <a:t>            - Beurkundung (Protokoll, Unterzeichnung)</a:t>
            </a:r>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3655963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a:t>Einberufung</a:t>
            </a:r>
          </a:p>
        </p:txBody>
      </p:sp>
      <p:sp>
        <p:nvSpPr>
          <p:cNvPr id="3" name="Inhaltsplatzhalter 2"/>
          <p:cNvSpPr>
            <a:spLocks noGrp="1"/>
          </p:cNvSpPr>
          <p:nvPr>
            <p:ph idx="1"/>
          </p:nvPr>
        </p:nvSpPr>
        <p:spPr>
          <a:xfrm>
            <a:off x="838200" y="1435100"/>
            <a:ext cx="10515600" cy="5422900"/>
          </a:xfrm>
        </p:spPr>
        <p:txBody>
          <a:bodyPr>
            <a:normAutofit lnSpcReduction="10000"/>
          </a:bodyPr>
          <a:lstStyle/>
          <a:p>
            <a:pPr marL="0" indent="0">
              <a:buNone/>
            </a:pPr>
            <a:r>
              <a:rPr lang="de-DE" dirty="0"/>
              <a:t>Eine ausdrückliche Vorschrift, in welcher Form die Mitgliederversammlung einzuberufen ist, enthält das BGB nicht. In § 58 Nr. 4 BGB wird nur verlangt, dass eine bestimmte Form in der Satzung festgelegt wird. </a:t>
            </a:r>
            <a:r>
              <a:rPr lang="de-DE" dirty="0" smtClean="0"/>
              <a:t>Die </a:t>
            </a:r>
            <a:r>
              <a:rPr lang="de-DE" dirty="0"/>
              <a:t>Mitgliederversammlung </a:t>
            </a:r>
            <a:r>
              <a:rPr lang="de-DE" dirty="0" err="1" smtClean="0"/>
              <a:t>entscheidt</a:t>
            </a:r>
            <a:r>
              <a:rPr lang="de-DE" dirty="0" smtClean="0"/>
              <a:t>, </a:t>
            </a:r>
            <a:r>
              <a:rPr lang="de-DE" dirty="0"/>
              <a:t>wenn zwischen den Mitgliedern eines anderen Vereinsorgans Streit darüber besteht, ob sich die Willensbildung in diesem Vereinsorgan (z. B. im Vorstand) satzungsgemäß vollzieht. </a:t>
            </a:r>
            <a:endParaRPr lang="de-DE" dirty="0" smtClean="0"/>
          </a:p>
          <a:p>
            <a:pPr marL="0" indent="0">
              <a:buNone/>
            </a:pPr>
            <a:r>
              <a:rPr lang="de-DE" u="sng" dirty="0" smtClean="0"/>
              <a:t>Nach </a:t>
            </a:r>
            <a:r>
              <a:rPr lang="de-DE" u="sng" dirty="0"/>
              <a:t>§ 36 BGB ist die Mitgliederversammlung einzuberufen: </a:t>
            </a:r>
          </a:p>
          <a:p>
            <a:r>
              <a:rPr lang="de-DE" dirty="0"/>
              <a:t>in den durch die Satzung bestimmten Fällen </a:t>
            </a:r>
          </a:p>
          <a:p>
            <a:r>
              <a:rPr lang="de-DE" dirty="0"/>
              <a:t>sowie dann, wenn das Interesse des Vereins es erfordert (außerordentliche MV) </a:t>
            </a:r>
            <a:br>
              <a:rPr lang="de-DE" dirty="0"/>
            </a:br>
            <a:r>
              <a:rPr lang="de-DE" dirty="0"/>
              <a:t>In diesen Fällen besteht nach § 36 BGB eine Pflicht zur Einberufung. Das kann auch durch die Satzung nicht aufgehoben werden. </a:t>
            </a:r>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3693674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Zeitpunkt einer Mitgliederversammlung</a:t>
            </a:r>
            <a:br>
              <a:rPr lang="de-DE" b="1" dirty="0"/>
            </a:br>
            <a:endParaRPr lang="de-DE" dirty="0"/>
          </a:p>
        </p:txBody>
      </p:sp>
      <p:sp>
        <p:nvSpPr>
          <p:cNvPr id="3" name="Inhaltsplatzhalter 2"/>
          <p:cNvSpPr>
            <a:spLocks noGrp="1"/>
          </p:cNvSpPr>
          <p:nvPr>
            <p:ph idx="1"/>
          </p:nvPr>
        </p:nvSpPr>
        <p:spPr/>
        <p:txBody>
          <a:bodyPr>
            <a:normAutofit fontScale="77500" lnSpcReduction="20000"/>
          </a:bodyPr>
          <a:lstStyle/>
          <a:p>
            <a:pPr marL="0" indent="0">
              <a:buNone/>
            </a:pPr>
            <a:r>
              <a:rPr lang="de-DE" dirty="0" smtClean="0"/>
              <a:t>Meist </a:t>
            </a:r>
            <a:r>
              <a:rPr lang="de-DE" dirty="0"/>
              <a:t>ist in der Satzung geregelt, dass die Mitgliederversammlung innerhalb einer bestimmten Zeitspanne stattfinden muss, beispielsweise innerhalb des ersten Quartals eines Kalenderjahrs. Seltener sind Regelungen, die einen konkreten Kalendertag vorgeben, wie zum Beispiel „am dritten Donnerstag im Mai eines jeden Jahres“.</a:t>
            </a:r>
            <a:br>
              <a:rPr lang="de-DE" dirty="0"/>
            </a:br>
            <a:r>
              <a:rPr lang="de-DE" dirty="0"/>
              <a:t/>
            </a:r>
            <a:br>
              <a:rPr lang="de-DE" dirty="0"/>
            </a:br>
            <a:r>
              <a:rPr lang="de-DE" dirty="0"/>
              <a:t>Fehlt eine Regelung in der Satzung, bleibt die Bestimmung des genauen Datum und der Uhrzeit dem Vereinsorgan überlassen, das die Mitgliederversammlung einberuft. Dies ist regelmäßig der Vorstand.</a:t>
            </a:r>
            <a:br>
              <a:rPr lang="de-DE" dirty="0"/>
            </a:br>
            <a:r>
              <a:rPr lang="de-DE" dirty="0"/>
              <a:t/>
            </a:r>
            <a:br>
              <a:rPr lang="de-DE" dirty="0"/>
            </a:br>
            <a:r>
              <a:rPr lang="de-DE" dirty="0"/>
              <a:t>Völlig frei ist der Vorstand in der Terminierung der Mitgliederversammlung allerdings nicht. Er muss den Termin so wählen, dass es allen Mitgliedern möglich und zumutbar ist, an der Versammlung teilzunehmen.</a:t>
            </a:r>
            <a:br>
              <a:rPr lang="de-DE" dirty="0"/>
            </a:br>
            <a:r>
              <a:rPr lang="de-DE" dirty="0"/>
              <a:t/>
            </a:r>
            <a:br>
              <a:rPr lang="de-DE" dirty="0"/>
            </a:br>
            <a:r>
              <a:rPr lang="de-DE" dirty="0"/>
              <a:t>Ist beispielsweise ein Großteil der Mitglieder berufstätig, ist es unüblich und damit unzulässig, die Mitgliederversammlung in der Woche auf einen Vormittag zu legen. Hier können die Mitglieder erwarten, dass die Versammlung abends stattfindet.</a:t>
            </a:r>
          </a:p>
          <a:p>
            <a:endParaRPr lang="de-DE" dirty="0"/>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2202536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a:t>Aufgaben der MV</a:t>
            </a:r>
          </a:p>
        </p:txBody>
      </p:sp>
      <p:sp>
        <p:nvSpPr>
          <p:cNvPr id="3" name="Inhaltsplatzhalter 2"/>
          <p:cNvSpPr>
            <a:spLocks noGrp="1"/>
          </p:cNvSpPr>
          <p:nvPr>
            <p:ph idx="1"/>
          </p:nvPr>
        </p:nvSpPr>
        <p:spPr/>
        <p:txBody>
          <a:bodyPr>
            <a:normAutofit fontScale="92500" lnSpcReduction="20000"/>
          </a:bodyPr>
          <a:lstStyle/>
          <a:p>
            <a:r>
              <a:rPr lang="de-DE" dirty="0"/>
              <a:t>Zu ihren Aufgaben gehört - vorbehaltlich einer anderen Regelung in der Satzung - die Bestellung und Kontrolle des Vorstandes und der anderen Vereinsorgane. In der Regel erteilt die Mitgliederversammlung dem Vorstand für seine Geschäftsführung auf der Grundlage des entsprechenden Berichts der Kassenprüfer Entlastung (siehe auch: Entlastung des Vorstandes). Zuständig ist die Mitgliederversammlung darüber hinaus: </a:t>
            </a:r>
          </a:p>
          <a:p>
            <a:r>
              <a:rPr lang="de-DE" dirty="0"/>
              <a:t>für Satzungsänderungen </a:t>
            </a:r>
          </a:p>
          <a:p>
            <a:r>
              <a:rPr lang="de-DE" dirty="0"/>
              <a:t>Änderungen des Vereinszwecks </a:t>
            </a:r>
            <a:br>
              <a:rPr lang="de-DE" dirty="0"/>
            </a:br>
            <a:r>
              <a:rPr lang="de-DE" dirty="0"/>
              <a:t>(Achtung: es müssen alle Vereinsmitglieder zustimmen) </a:t>
            </a:r>
          </a:p>
          <a:p>
            <a:r>
              <a:rPr lang="de-DE" dirty="0"/>
              <a:t>die Beschlussfassung über die Auflösung des Vereins </a:t>
            </a:r>
          </a:p>
          <a:p>
            <a:r>
              <a:rPr lang="de-DE" dirty="0"/>
              <a:t>die Bestimmung des Anfallsberechtigten im Falle des § 45 Abs. 2 S. 2 BGB </a:t>
            </a:r>
          </a:p>
          <a:p>
            <a:r>
              <a:rPr lang="de-DE" dirty="0"/>
              <a:t>die Frage der Verschmelzung mit einem anderen Verein </a:t>
            </a:r>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1098712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Hausrecht</a:t>
            </a:r>
            <a:br>
              <a:rPr lang="de-DE" b="1" dirty="0"/>
            </a:br>
            <a:endParaRPr lang="de-DE" dirty="0"/>
          </a:p>
        </p:txBody>
      </p:sp>
      <p:sp>
        <p:nvSpPr>
          <p:cNvPr id="3" name="Inhaltsplatzhalter 2"/>
          <p:cNvSpPr>
            <a:spLocks noGrp="1"/>
          </p:cNvSpPr>
          <p:nvPr>
            <p:ph idx="1"/>
          </p:nvPr>
        </p:nvSpPr>
        <p:spPr/>
        <p:txBody>
          <a:bodyPr>
            <a:normAutofit/>
          </a:bodyPr>
          <a:lstStyle/>
          <a:p>
            <a:pPr marL="0" indent="0">
              <a:buNone/>
            </a:pPr>
            <a:r>
              <a:rPr lang="de-DE" dirty="0" smtClean="0"/>
              <a:t>Während </a:t>
            </a:r>
            <a:r>
              <a:rPr lang="de-DE" dirty="0"/>
              <a:t>der Mitgliederversammlung übt der </a:t>
            </a:r>
            <a:r>
              <a:rPr lang="de-DE" dirty="0" smtClean="0"/>
              <a:t>Versammlungsleiter das </a:t>
            </a:r>
            <a:r>
              <a:rPr lang="de-DE" dirty="0"/>
              <a:t>Hausrecht aus. Er hat während der Versammlung für Sicherheit und Ordnung zu sorgen und kann alle Maßnahmen anordnen, die geeignet und angemessen sind, um dies zu gewährleisten. Umstritten ist, ob er auch berechtigt ist, jederzeit die Unterbrechung oder Schließung der Mitgliederversammlung anzuordnen. Dazu soll er jedenfalls dann nicht befugt sein, wenn in der Satzung ausdrücklich geregelt ist, dass die Mitgliederversammlung darüber entscheidet, ob das Mitgliedertreffen unterbrochen oder abgebrochen wird. Höchstrichterliche Entscheidungen hierzu liegen, soweit ersichtlich, noch nicht vor.</a:t>
            </a:r>
          </a:p>
          <a:p>
            <a:endParaRPr lang="de-DE" dirty="0"/>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3914148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Ordnungsgewalt</a:t>
            </a:r>
            <a:br>
              <a:rPr lang="de-DE" b="1" dirty="0"/>
            </a:br>
            <a:endParaRPr lang="de-DE" dirty="0"/>
          </a:p>
        </p:txBody>
      </p:sp>
      <p:sp>
        <p:nvSpPr>
          <p:cNvPr id="3" name="Inhaltsplatzhalter 2"/>
          <p:cNvSpPr>
            <a:spLocks noGrp="1"/>
          </p:cNvSpPr>
          <p:nvPr>
            <p:ph idx="1"/>
          </p:nvPr>
        </p:nvSpPr>
        <p:spPr/>
        <p:txBody>
          <a:bodyPr>
            <a:normAutofit fontScale="92500" lnSpcReduction="10000"/>
          </a:bodyPr>
          <a:lstStyle/>
          <a:p>
            <a:pPr marL="0" indent="0">
              <a:buNone/>
            </a:pPr>
            <a:r>
              <a:rPr lang="de-DE" dirty="0" smtClean="0"/>
              <a:t>Ob </a:t>
            </a:r>
            <a:r>
              <a:rPr lang="de-DE" dirty="0"/>
              <a:t>es sich nun um Vorstandssitzungen, Mitgliederversammlungen oder sonstigen Treffen von Mitgliedern handelt: Die Ordnungsgewalt übt jeweils der Versammlungsleiter aus. Er hat während der Sitzung bzw. Versammlung für Sicherheit und Ordnung zu sorgen und kann alle Maßnahmen anordnen, die geeignet und angemessen sind, um dies zu gewährleisten.</a:t>
            </a:r>
            <a:br>
              <a:rPr lang="de-DE" dirty="0"/>
            </a:br>
            <a:r>
              <a:rPr lang="de-DE" dirty="0"/>
              <a:t/>
            </a:r>
            <a:br>
              <a:rPr lang="de-DE" dirty="0"/>
            </a:br>
            <a:r>
              <a:rPr lang="de-DE" dirty="0"/>
              <a:t>Umstritten ist, ob er auch berechtigt ist, jederzeit die Unterbrechung oder Schließung der Sitzung bzw. Versammlung anzuordnen. Dazu soll er auf Mitgliederversammlungen jedenfalls dann nicht befugt sein, wenn in der Satzung ausdrücklich geregelt ist, dass die Mitgliederversammlung darüber entscheidet, ob das Mitgliedertreffen unterbrochen oder abgebrochen wird. Höchstrichterliche Entscheidungen hierzu liegen, soweit ersichtlich, noch nicht vor.</a:t>
            </a:r>
          </a:p>
          <a:p>
            <a:endParaRPr lang="de-DE" dirty="0"/>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3199683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Ausschluss der Öffentlichkeit</a:t>
            </a:r>
            <a:br>
              <a:rPr lang="de-DE" b="1" dirty="0"/>
            </a:br>
            <a:endParaRPr lang="de-DE" dirty="0"/>
          </a:p>
        </p:txBody>
      </p:sp>
      <p:sp>
        <p:nvSpPr>
          <p:cNvPr id="3" name="Inhaltsplatzhalter 2"/>
          <p:cNvSpPr>
            <a:spLocks noGrp="1"/>
          </p:cNvSpPr>
          <p:nvPr>
            <p:ph idx="1"/>
          </p:nvPr>
        </p:nvSpPr>
        <p:spPr>
          <a:xfrm>
            <a:off x="838200" y="1825625"/>
            <a:ext cx="10756900" cy="4351338"/>
          </a:xfrm>
        </p:spPr>
        <p:txBody>
          <a:bodyPr>
            <a:normAutofit fontScale="92500" lnSpcReduction="10000"/>
          </a:bodyPr>
          <a:lstStyle/>
          <a:p>
            <a:pPr marL="0" indent="0">
              <a:buNone/>
            </a:pPr>
            <a:r>
              <a:rPr lang="de-DE" dirty="0" smtClean="0"/>
              <a:t>Ob </a:t>
            </a:r>
            <a:r>
              <a:rPr lang="de-DE" dirty="0"/>
              <a:t>eine Versammlung öffentlich ist, bestimmt sich danach, ob nur ein abgeschlossener Personenkreis oder ein individuell nicht abgegrenzter Personenkreis Zutritt hat. In den meisten </a:t>
            </a:r>
            <a:r>
              <a:rPr lang="de-DE" dirty="0" smtClean="0"/>
              <a:t>Vereinssatzungen ist </a:t>
            </a:r>
            <a:r>
              <a:rPr lang="de-DE" dirty="0"/>
              <a:t>ausdrücklich geregelt, dass nur Vereinsmitglieder berechtigt sind, an einer Mitgliederversammlung teilzunehmen. Damit sind </a:t>
            </a:r>
            <a:r>
              <a:rPr lang="de-DE" dirty="0" smtClean="0"/>
              <a:t>Mitgliederversammlungen </a:t>
            </a:r>
            <a:r>
              <a:rPr lang="de-DE" dirty="0"/>
              <a:t>nicht öffentlich. Das gilt erst recht dann, wenn nur Mitglieder Zutritt haben, die ihre Mitgliedschaft nachweisen, zum Beispiel durch Vorlage des Mitgliedsausweises.</a:t>
            </a:r>
            <a:br>
              <a:rPr lang="de-DE" dirty="0"/>
            </a:br>
            <a:r>
              <a:rPr lang="de-DE" dirty="0"/>
              <a:t/>
            </a:r>
            <a:br>
              <a:rPr lang="de-DE" dirty="0"/>
            </a:br>
            <a:r>
              <a:rPr lang="de-DE" b="1" dirty="0"/>
              <a:t>Achtung:</a:t>
            </a:r>
            <a:r>
              <a:rPr lang="de-DE" dirty="0"/>
              <a:t> Gäste können zugelassen werden. Gleiches gilt für Medienvertreter. Darüber entscheidet der </a:t>
            </a:r>
            <a:r>
              <a:rPr lang="de-DE" dirty="0" smtClean="0"/>
              <a:t>Versammlungsleiter Widersprechen </a:t>
            </a:r>
            <a:r>
              <a:rPr lang="de-DE" dirty="0"/>
              <a:t>einzelne Mitglieder, empfiehlt es sich, die Mitgliederversammlung darüber abstimmen zu lassen, ob die Gäste teilnehmen dürfen.</a:t>
            </a:r>
          </a:p>
          <a:p>
            <a:endParaRPr lang="de-DE" dirty="0"/>
          </a:p>
        </p:txBody>
      </p:sp>
      <p:sp>
        <p:nvSpPr>
          <p:cNvPr id="4" name="Fußzeilenplatzhalter 3"/>
          <p:cNvSpPr>
            <a:spLocks noGrp="1"/>
          </p:cNvSpPr>
          <p:nvPr>
            <p:ph type="ftr" sz="quarter" idx="11"/>
          </p:nvPr>
        </p:nvSpPr>
        <p:spPr/>
        <p:txBody>
          <a:bodyPr/>
          <a:lstStyle/>
          <a:p>
            <a:r>
              <a:rPr lang="de-DE" smtClean="0"/>
              <a:t>Der PARITÄTISCHE Sachsen-Anhalt, Regionalstelle Süd,             Petra Vogel</a:t>
            </a:r>
            <a:endParaRPr lang="de-DE"/>
          </a:p>
        </p:txBody>
      </p:sp>
    </p:spTree>
    <p:extLst>
      <p:ext uri="{BB962C8B-B14F-4D97-AF65-F5344CB8AC3E}">
        <p14:creationId xmlns:p14="http://schemas.microsoft.com/office/powerpoint/2010/main" val="3845776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1261</Words>
  <Application>Microsoft Office PowerPoint</Application>
  <PresentationFormat>Breitbild</PresentationFormat>
  <Paragraphs>85</Paragraphs>
  <Slides>18</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18</vt:i4>
      </vt:variant>
    </vt:vector>
  </HeadingPairs>
  <TitlesOfParts>
    <vt:vector size="22" baseType="lpstr">
      <vt:lpstr>Arial</vt:lpstr>
      <vt:lpstr>Calibri</vt:lpstr>
      <vt:lpstr>Calibri Light</vt:lpstr>
      <vt:lpstr>Office Theme</vt:lpstr>
      <vt:lpstr>Mitgliederversammlung</vt:lpstr>
      <vt:lpstr>Grundlagen</vt:lpstr>
      <vt:lpstr>Grundlagen</vt:lpstr>
      <vt:lpstr>Einberufung</vt:lpstr>
      <vt:lpstr>Zeitpunkt einer Mitgliederversammlung </vt:lpstr>
      <vt:lpstr>Aufgaben der MV</vt:lpstr>
      <vt:lpstr>Hausrecht </vt:lpstr>
      <vt:lpstr>Ordnungsgewalt </vt:lpstr>
      <vt:lpstr>Ausschluss der Öffentlichkeit </vt:lpstr>
      <vt:lpstr>Verfahrensantrag </vt:lpstr>
      <vt:lpstr>Worterteilung </vt:lpstr>
      <vt:lpstr>Redezeit </vt:lpstr>
      <vt:lpstr>Entziehung des Wortes </vt:lpstr>
      <vt:lpstr>Beschlüsse</vt:lpstr>
      <vt:lpstr>Abberufung des Vorstands </vt:lpstr>
      <vt:lpstr>Abbruch der Mitgliederversammlung </vt:lpstr>
      <vt:lpstr>Außerordentliche MV</vt:lpstr>
      <vt:lpstr>Minderheitenrecht</vt:lpstr>
    </vt:vector>
  </TitlesOfParts>
  <Company>Der PARITÄTISCHE Sachsen-Anhalt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Petra Vogel</dc:creator>
  <cp:lastModifiedBy>Petra Vogel</cp:lastModifiedBy>
  <cp:revision>9</cp:revision>
  <cp:lastPrinted>2015-01-19T08:56:04Z</cp:lastPrinted>
  <dcterms:created xsi:type="dcterms:W3CDTF">2015-01-14T11:04:55Z</dcterms:created>
  <dcterms:modified xsi:type="dcterms:W3CDTF">2015-01-19T09:01:36Z</dcterms:modified>
</cp:coreProperties>
</file>